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3" r:id="rId10"/>
    <p:sldId id="264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7DC794B-9F06-4A74-9E5E-76A194CFC0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altLang="lt-LT" sz="3200" b="1" dirty="0">
                <a:cs typeface="Times New Roman" panose="02020603050405020304" pitchFamily="18" charset="0"/>
              </a:rPr>
              <a:t>Kėdainių rajono vietos veiklos grupės teritorijos vietos plėtros strategija </a:t>
            </a:r>
            <a:br>
              <a:rPr lang="lt-LT" altLang="lt-LT" sz="3200" b="1" dirty="0">
                <a:cs typeface="Times New Roman" panose="02020603050405020304" pitchFamily="18" charset="0"/>
              </a:rPr>
            </a:br>
            <a:r>
              <a:rPr lang="lt-LT" altLang="lt-LT" sz="3200" b="1" dirty="0">
                <a:cs typeface="Times New Roman" panose="02020603050405020304" pitchFamily="18" charset="0"/>
              </a:rPr>
              <a:t>2015˗2023 m</a:t>
            </a:r>
            <a:r>
              <a:rPr lang="lt-LT" altLang="lt-LT" sz="3200" dirty="0">
                <a:cs typeface="Times New Roman" panose="02020603050405020304" pitchFamily="18" charset="0"/>
              </a:rPr>
              <a:t>.</a:t>
            </a:r>
            <a:endParaRPr lang="lt-LT" sz="3200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5EBC4AA8-9176-493F-939F-D40EEB7355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lt-LT" dirty="0"/>
              <a:t>VPS priemonės „Vietos projektų pareiškėjų ir vykdytojų mokymas, įgūdžių įgijimas </a:t>
            </a:r>
          </a:p>
          <a:p>
            <a:r>
              <a:rPr lang="lt-LT" dirty="0"/>
              <a:t>(kai mokymai susiję su </a:t>
            </a:r>
            <a:r>
              <a:rPr lang="lt-LT" dirty="0" err="1"/>
              <a:t>vps</a:t>
            </a:r>
            <a:r>
              <a:rPr lang="lt-LT" dirty="0"/>
              <a:t> priemonėmis)“ </a:t>
            </a:r>
            <a:r>
              <a:rPr lang="lt-LT" sz="2400" dirty="0">
                <a:cs typeface="Times New Roman" panose="02020603050405020304" pitchFamily="18" charset="0"/>
              </a:rPr>
              <a:t>finansavimo sąlygų aprašo pristatymas</a:t>
            </a:r>
          </a:p>
          <a:p>
            <a:pPr>
              <a:spcAft>
                <a:spcPts val="0"/>
              </a:spcAft>
              <a:defRPr/>
            </a:pPr>
            <a:r>
              <a:rPr lang="lt-LT" sz="2400" dirty="0">
                <a:cs typeface="Times New Roman" panose="02020603050405020304" pitchFamily="18" charset="0"/>
              </a:rPr>
              <a:t>IV vietos projektų paraiškų kvietimas</a:t>
            </a:r>
          </a:p>
          <a:p>
            <a:pPr>
              <a:spcAft>
                <a:spcPts val="0"/>
              </a:spcAft>
              <a:defRPr/>
            </a:pPr>
            <a:r>
              <a:rPr lang="lt-LT" sz="2400" dirty="0">
                <a:cs typeface="Times New Roman" panose="02020603050405020304" pitchFamily="18" charset="0"/>
              </a:rPr>
              <a:t>2018 m.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4910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6A032EA-3C5C-44FB-98BD-34471C72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Atrankos kriterijai (2)</a:t>
            </a: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43DC9C56-067B-4E45-BA20-9E61BBFF1C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192399"/>
              </p:ext>
            </p:extLst>
          </p:nvPr>
        </p:nvGraphicFramePr>
        <p:xfrm>
          <a:off x="1295402" y="2514600"/>
          <a:ext cx="9601196" cy="3155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6140">
                  <a:extLst>
                    <a:ext uri="{9D8B030D-6E8A-4147-A177-3AD203B41FA5}">
                      <a16:colId xmlns:a16="http://schemas.microsoft.com/office/drawing/2014/main" val="3584988025"/>
                    </a:ext>
                  </a:extLst>
                </a:gridCol>
                <a:gridCol w="4055056">
                  <a:extLst>
                    <a:ext uri="{9D8B030D-6E8A-4147-A177-3AD203B41FA5}">
                      <a16:colId xmlns:a16="http://schemas.microsoft.com/office/drawing/2014/main" val="1633447304"/>
                    </a:ext>
                  </a:extLst>
                </a:gridCol>
              </a:tblGrid>
              <a:tr h="1320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b="1" dirty="0">
                          <a:solidFill>
                            <a:schemeClr val="tx1"/>
                          </a:solidFill>
                          <a:effectLst/>
                        </a:rPr>
                        <a:t>3. Didesnis vietos projekto dalyvių skaičius, t. y. dalyvavusių mokymuose asmenų skaičius (vienos dienos mokymuose). Šis atrankos kriterijus detalizuojamas taip: </a:t>
                      </a:r>
                      <a:endParaRPr lang="lt-LT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b="1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lt-LT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8237031"/>
                  </a:ext>
                </a:extLst>
              </a:tr>
              <a:tr h="434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b="1">
                          <a:solidFill>
                            <a:schemeClr val="tx1"/>
                          </a:solidFill>
                          <a:effectLst/>
                        </a:rPr>
                        <a:t>mokymuose dalyvauja daugiau nei 11 dalyvių;</a:t>
                      </a:r>
                      <a:endParaRPr lang="lt-LT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b="1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lt-LT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5826954"/>
                  </a:ext>
                </a:extLst>
              </a:tr>
              <a:tr h="434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b="1">
                          <a:solidFill>
                            <a:schemeClr val="tx1"/>
                          </a:solidFill>
                          <a:effectLst/>
                        </a:rPr>
                        <a:t>mokymuose dalyvauja nuo 6 iki 10 dalyvių.</a:t>
                      </a:r>
                      <a:endParaRPr lang="lt-LT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lt-LT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0383395"/>
                  </a:ext>
                </a:extLst>
              </a:tr>
              <a:tr h="877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b="1" dirty="0">
                          <a:solidFill>
                            <a:schemeClr val="tx1"/>
                          </a:solidFill>
                          <a:effectLst/>
                        </a:rPr>
                        <a:t>4. Mokymuose dalyvauja daugiau nei 2 (dviejų) NVO ir (arba) bendruomeninių organizacijų atstovai.</a:t>
                      </a:r>
                      <a:endParaRPr lang="lt-LT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lt-LT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8273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492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BB390C9-F51C-4DC9-99EE-C85DAA142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lt-LT" sz="3200" b="1" dirty="0"/>
            </a:br>
            <a:r>
              <a:rPr lang="lt-LT" sz="3200" b="1" dirty="0"/>
              <a:t>Įsipareigojimai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EC1D9A5-1EF2-4018-9CA8-89DA1C69A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lt-LT" altLang="lt-LT" dirty="0">
                <a:cs typeface="Times New Roman" panose="02020603050405020304" pitchFamily="18" charset="0"/>
              </a:rPr>
              <a:t> </a:t>
            </a:r>
            <a:r>
              <a:rPr lang="lt-LT" altLang="lt-LT" sz="3200" dirty="0">
                <a:cs typeface="Times New Roman" panose="02020603050405020304" pitchFamily="18" charset="0"/>
              </a:rPr>
              <a:t>vietos projektą įgyvendinti ne ilgiau kaip </a:t>
            </a:r>
            <a:r>
              <a:rPr lang="lt-LT" altLang="lt-LT" sz="3200" b="1" dirty="0">
                <a:cs typeface="Times New Roman" panose="02020603050405020304" pitchFamily="18" charset="0"/>
              </a:rPr>
              <a:t>per 12 mėn. </a:t>
            </a:r>
            <a:r>
              <a:rPr lang="lt-LT" altLang="lt-LT" sz="3200" dirty="0">
                <a:cs typeface="Times New Roman" panose="02020603050405020304" pitchFamily="18" charset="0"/>
              </a:rPr>
              <a:t>(nuo vietos projekto vykdymo sutarties pasirašymo dienos);</a:t>
            </a:r>
          </a:p>
          <a:p>
            <a:pPr algn="just"/>
            <a:r>
              <a:rPr lang="lt-LT" altLang="lt-LT" sz="3200" dirty="0">
                <a:cs typeface="Times New Roman" panose="02020603050405020304" pitchFamily="18" charset="0"/>
              </a:rPr>
              <a:t>viešinti gautą paramą;</a:t>
            </a:r>
          </a:p>
          <a:p>
            <a:pPr algn="just"/>
            <a:r>
              <a:rPr lang="lt-LT" sz="3200" dirty="0"/>
              <a:t>visos vietos projekto išlaidos turi būti apmokamos per banko atsiskaitomąją sąskaitą, kuri yra skirta paramos vietos projektui įgyvendinti lėšoms</a:t>
            </a:r>
            <a:endParaRPr lang="lt-LT" altLang="lt-LT" sz="3200" dirty="0">
              <a:cs typeface="Times New Roman" panose="02020603050405020304" pitchFamily="18" charset="0"/>
            </a:endParaRPr>
          </a:p>
          <a:p>
            <a:endParaRPr lang="lt-LT" altLang="lt-LT" dirty="0">
              <a:cs typeface="Times New Roman" panose="02020603050405020304" pitchFamily="18" charset="0"/>
            </a:endParaRPr>
          </a:p>
          <a:p>
            <a:endParaRPr lang="lt-LT" dirty="0"/>
          </a:p>
        </p:txBody>
      </p:sp>
      <p:pic>
        <p:nvPicPr>
          <p:cNvPr id="4" name="Paveikslėlis 3" descr="Header_low-01">
            <a:extLst>
              <a:ext uri="{FF2B5EF4-FFF2-40B4-BE49-F238E27FC236}">
                <a16:creationId xmlns:a16="http://schemas.microsoft.com/office/drawing/2014/main" id="{9EC5A6F7-71E8-48FB-84FD-8F0CEC636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96" y="1019906"/>
            <a:ext cx="8353425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771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978D867-AEDF-4198-B0E8-A1A6888F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lt-LT" sz="3200" b="1" dirty="0"/>
            </a:br>
            <a:r>
              <a:rPr lang="lt-LT" sz="3200" b="1" dirty="0"/>
              <a:t>Tinkamos finansuoti išlaidos 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B704894-AF29-4E13-9D30-0DD374AF6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lt-LT" b="1" dirty="0"/>
              <a:t>Darbų ir paslaugų įsigijimo išlaidos:</a:t>
            </a:r>
          </a:p>
          <a:p>
            <a:r>
              <a:rPr lang="lt-LT" dirty="0"/>
              <a:t>atlygis lektoriams už suteiktas paslaugas; </a:t>
            </a:r>
          </a:p>
          <a:p>
            <a:r>
              <a:rPr lang="lt-LT" dirty="0"/>
              <a:t>patalpų, įrangos (mokymo įrangos, kompiuterių, demonstravimo technikos) nuoma;</a:t>
            </a:r>
          </a:p>
          <a:p>
            <a:r>
              <a:rPr lang="lt-LT" dirty="0"/>
              <a:t>mokymų </a:t>
            </a:r>
            <a:r>
              <a:rPr lang="lt-LT" dirty="0" err="1"/>
              <a:t>dalomosios</a:t>
            </a:r>
            <a:r>
              <a:rPr lang="lt-LT" dirty="0"/>
              <a:t> medžiagos parengimas ir įsigijimas (dauginimas, įrišimas);</a:t>
            </a:r>
          </a:p>
          <a:p>
            <a:r>
              <a:rPr lang="lt-LT" dirty="0"/>
              <a:t>mokymų dalyvių maitinimo paslauga;</a:t>
            </a:r>
          </a:p>
          <a:p>
            <a:r>
              <a:rPr lang="lt-LT" dirty="0"/>
              <a:t>mokymų metodinės medžiagos maketavimo ir leidybos paslauga ir kitos su mokymų organizavimu susijusios, paslaugos.</a:t>
            </a:r>
            <a:endParaRPr lang="lt-LT" b="1" dirty="0"/>
          </a:p>
          <a:p>
            <a:r>
              <a:rPr lang="lt-LT" b="1" dirty="0"/>
              <a:t>Naujų priemonių ar prekių, kurios bus sunaudojamos vietos projekto įgyvendinimo metu, įsigijimo išlaidos.</a:t>
            </a:r>
          </a:p>
          <a:p>
            <a:r>
              <a:rPr lang="lt-LT" b="1" dirty="0"/>
              <a:t>Vietos projekto bendrosios (tik viešinimo) išlaidos.</a:t>
            </a:r>
            <a:endParaRPr lang="lt-LT" dirty="0"/>
          </a:p>
        </p:txBody>
      </p:sp>
      <p:pic>
        <p:nvPicPr>
          <p:cNvPr id="5" name="Paveikslėlis 4" descr="Header_low-01">
            <a:extLst>
              <a:ext uri="{FF2B5EF4-FFF2-40B4-BE49-F238E27FC236}">
                <a16:creationId xmlns:a16="http://schemas.microsoft.com/office/drawing/2014/main" id="{7A7F278E-B3FC-4B7B-9912-609863141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96" y="1019906"/>
            <a:ext cx="8353425" cy="50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249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08287E1-5E06-4833-87EC-8BCDDD0D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B81549A-5648-44B8-9DBC-0F6D01B16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lt-LT" altLang="lt-LT" sz="5400" b="1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t-LT" altLang="lt-LT" sz="5400" b="1" dirty="0">
                <a:cs typeface="Times New Roman" panose="02020603050405020304" pitchFamily="18" charset="0"/>
              </a:rPr>
              <a:t>Ačiū už dėmesį</a:t>
            </a:r>
            <a:endParaRPr lang="lt-LT" sz="5400" dirty="0"/>
          </a:p>
        </p:txBody>
      </p:sp>
      <p:pic>
        <p:nvPicPr>
          <p:cNvPr id="4" name="Paveikslėlis 3" descr="Header_low-01">
            <a:extLst>
              <a:ext uri="{FF2B5EF4-FFF2-40B4-BE49-F238E27FC236}">
                <a16:creationId xmlns:a16="http://schemas.microsoft.com/office/drawing/2014/main" id="{87D7344A-2369-4909-89C2-6AA39AE00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96" y="1204546"/>
            <a:ext cx="8353425" cy="8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51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27E0A8E-7AF6-4EEF-AE53-CC7CB6486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6B6E1B6-0312-4A22-95A4-834F84451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altLang="lt-LT" dirty="0">
                <a:cs typeface="Times New Roman" panose="02020603050405020304" pitchFamily="18" charset="0"/>
              </a:rPr>
              <a:t>Kvietimas teikti vietos projektų paraiškas nuo š/m. </a:t>
            </a:r>
            <a:r>
              <a:rPr lang="lt-LT" altLang="lt-LT" b="1" dirty="0">
                <a:cs typeface="Times New Roman" panose="02020603050405020304" pitchFamily="18" charset="0"/>
              </a:rPr>
              <a:t>birželio 7 d. 08:00 val. iki liepos 31d. 16:00 val.</a:t>
            </a:r>
          </a:p>
          <a:p>
            <a:pPr marL="0" indent="0" algn="just">
              <a:buNone/>
            </a:pPr>
            <a:r>
              <a:rPr lang="lt-LT" sz="3200" dirty="0"/>
              <a:t>Priemonės tikslas - užtikrinti reikiamas kompetencijas, žinias bei įgūdžius, reikalingus naujų veiklų bei verslų, finansuojamų vietos plėtros strategijos lėšomis, vykdymui ir plėtrai.</a:t>
            </a:r>
          </a:p>
        </p:txBody>
      </p:sp>
      <p:pic>
        <p:nvPicPr>
          <p:cNvPr id="4" name="Paveikslėlis 3" descr="Header_low-01">
            <a:extLst>
              <a:ext uri="{FF2B5EF4-FFF2-40B4-BE49-F238E27FC236}">
                <a16:creationId xmlns:a16="http://schemas.microsoft.com/office/drawing/2014/main" id="{CAAD9944-D9B7-4DD0-B160-EEDC2F4BE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96" y="1019907"/>
            <a:ext cx="8353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65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C1646C0-D64F-4755-A947-E7442EB3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DCA8124-0E32-4CA9-B4A6-A148A7D95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lt-LT" sz="2800" dirty="0"/>
              <a:t>Pagal VPS priemonę parama teikiama: mokymams, kuriuose gali dalyvauti vietos projektų pareiškėjai ir vykdytojai bei naujai sukurtose darbo vietose įdarbinti/planuojami įdarbinti ir/arba savanoriškais pagrindais dirbantys/dirbsiantys asmenys. Priemone siekiama tobulinti žinias bei įgūdžius, didinti kompetencijas, naujų veiklų bei verslų, finansuojamų vietos plėtros strategijos lėšomis, vykdymui ir plėtrai. Investicijos nėra tiesiogiai susijusios su darbo vietų kūrimu. </a:t>
            </a:r>
          </a:p>
        </p:txBody>
      </p:sp>
      <p:pic>
        <p:nvPicPr>
          <p:cNvPr id="4" name="Paveikslėlis 3" descr="Header_low-01">
            <a:extLst>
              <a:ext uri="{FF2B5EF4-FFF2-40B4-BE49-F238E27FC236}">
                <a16:creationId xmlns:a16="http://schemas.microsoft.com/office/drawing/2014/main" id="{F7AFEC83-AD9B-44D4-B456-E7A603261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96" y="1019907"/>
            <a:ext cx="8353425" cy="101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71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84439E1-304D-4CA0-873B-7D9510904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5A92D61-EE5F-4B84-B29F-8248C911B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t-LT" sz="2800" dirty="0"/>
              <a:t>Kvietimui teikti VPS priemonės vietos projektų paraiškas </a:t>
            </a:r>
          </a:p>
          <a:p>
            <a:pPr marL="0" indent="0">
              <a:buNone/>
            </a:pPr>
            <a:r>
              <a:rPr lang="lt-LT" sz="2800" dirty="0"/>
              <a:t>    skiriama – </a:t>
            </a:r>
            <a:r>
              <a:rPr lang="lt-LT" sz="2800" b="1" dirty="0"/>
              <a:t>4 000 Eur.</a:t>
            </a:r>
            <a:r>
              <a:rPr lang="lt-LT" sz="2800" i="1" dirty="0"/>
              <a:t> </a:t>
            </a:r>
          </a:p>
          <a:p>
            <a:r>
              <a:rPr lang="lt-LT" altLang="lt-LT" sz="2800" dirty="0">
                <a:cs typeface="Times New Roman" panose="02020603050405020304" pitchFamily="18" charset="0"/>
              </a:rPr>
              <a:t>Didžiausia paramos suma </a:t>
            </a:r>
            <a:r>
              <a:rPr lang="lt-LT" altLang="lt-LT" sz="2800" b="1" dirty="0">
                <a:cs typeface="Times New Roman" panose="02020603050405020304" pitchFamily="18" charset="0"/>
              </a:rPr>
              <a:t>vietos projektui</a:t>
            </a:r>
            <a:r>
              <a:rPr lang="lt-LT" altLang="lt-LT" sz="2800" dirty="0">
                <a:cs typeface="Times New Roman" panose="02020603050405020304" pitchFamily="18" charset="0"/>
              </a:rPr>
              <a:t> negali viršyti </a:t>
            </a:r>
            <a:r>
              <a:rPr lang="lt-LT" altLang="lt-LT" sz="2800" b="1" dirty="0">
                <a:cs typeface="Times New Roman" panose="02020603050405020304" pitchFamily="18" charset="0"/>
              </a:rPr>
              <a:t>1 951 Eur.</a:t>
            </a:r>
          </a:p>
          <a:p>
            <a:r>
              <a:rPr lang="lt-LT" altLang="lt-LT" sz="2800" dirty="0">
                <a:cs typeface="Times New Roman" panose="02020603050405020304" pitchFamily="18" charset="0"/>
              </a:rPr>
              <a:t>Paramos intensyvumas:</a:t>
            </a:r>
          </a:p>
          <a:p>
            <a:pPr marL="0" indent="0">
              <a:buNone/>
            </a:pPr>
            <a:r>
              <a:rPr lang="lt-LT" altLang="lt-LT" sz="2800" dirty="0">
                <a:cs typeface="Times New Roman" panose="02020603050405020304" pitchFamily="18" charset="0"/>
              </a:rPr>
              <a:t>Viešiesiems juridiniams asmenims – </a:t>
            </a:r>
            <a:r>
              <a:rPr lang="lt-LT" altLang="lt-LT" sz="2800" b="1" dirty="0">
                <a:cs typeface="Times New Roman" panose="02020603050405020304" pitchFamily="18" charset="0"/>
              </a:rPr>
              <a:t>iki 100 </a:t>
            </a:r>
            <a:r>
              <a:rPr lang="lt-LT" altLang="lt-LT" sz="2800" dirty="0">
                <a:cs typeface="Times New Roman" panose="02020603050405020304" pitchFamily="18" charset="0"/>
              </a:rPr>
              <a:t>proc. visų tinkamų finansuoti vietos projektų išlaidų</a:t>
            </a: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4" name="Paveikslėlis 3" descr="Header_low-01">
            <a:extLst>
              <a:ext uri="{FF2B5EF4-FFF2-40B4-BE49-F238E27FC236}">
                <a16:creationId xmlns:a16="http://schemas.microsoft.com/office/drawing/2014/main" id="{FB97325B-50BD-45A0-9D93-40D93798D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96" y="1019907"/>
            <a:ext cx="8353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17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3D0514F-231F-44B3-B443-6025B2AF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6FE9397-49A4-479A-B1E3-F731F3619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sz="3200" b="1" dirty="0"/>
              <a:t>Galimi pareiškėjai: </a:t>
            </a:r>
          </a:p>
          <a:p>
            <a:r>
              <a:rPr lang="lt-LT" sz="3200" dirty="0"/>
              <a:t>VVG teritorijoje registruoti ir veiklą vykdantys juridiniai asmenys: NVO ir bendruomeninės organizacijos.</a:t>
            </a:r>
          </a:p>
          <a:p>
            <a:r>
              <a:rPr lang="lt-LT" sz="3200" u="sng" dirty="0"/>
              <a:t>Partneriai negalimi.</a:t>
            </a:r>
          </a:p>
          <a:p>
            <a:endParaRPr lang="lt-LT" dirty="0"/>
          </a:p>
        </p:txBody>
      </p:sp>
      <p:pic>
        <p:nvPicPr>
          <p:cNvPr id="4" name="Paveikslėlis 3" descr="Header_low-01">
            <a:extLst>
              <a:ext uri="{FF2B5EF4-FFF2-40B4-BE49-F238E27FC236}">
                <a16:creationId xmlns:a16="http://schemas.microsoft.com/office/drawing/2014/main" id="{13C3AD40-BF51-4D2E-8E12-CE3A8969D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96" y="1019907"/>
            <a:ext cx="8353425" cy="88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7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A771D05-33F4-4510-B76E-F5A8BCAE6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Tinkamumo sąlygos pareiškėjui:</a:t>
            </a:r>
            <a:br>
              <a:rPr lang="lt-LT" alt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C9EE9C8-F7E5-4ED7-834C-5734D180A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t-LT" sz="2800" dirty="0"/>
              <a:t>ne mažiau </a:t>
            </a:r>
            <a:r>
              <a:rPr lang="lt-LT" sz="2800" b="1" dirty="0"/>
              <a:t>kaip 1 metus </a:t>
            </a:r>
            <a:r>
              <a:rPr lang="lt-LT" sz="2800" dirty="0"/>
              <a:t>registruotas ir veiklą vykdantis VVG teritorijoje;</a:t>
            </a:r>
          </a:p>
          <a:p>
            <a:pPr algn="just"/>
            <a:r>
              <a:rPr lang="lt-LT" altLang="lt-LT" sz="2800" dirty="0">
                <a:cs typeface="Times New Roman" panose="02020603050405020304" pitchFamily="18" charset="0"/>
              </a:rPr>
              <a:t>tvarkyti buhalterinę apskaitą Lietuvos Respublikos teisės aktų nustatyta tvarka;</a:t>
            </a:r>
          </a:p>
          <a:p>
            <a:pPr algn="just"/>
            <a:r>
              <a:rPr lang="lt-LT" altLang="lt-LT" sz="2800" dirty="0">
                <a:cs typeface="Times New Roman" panose="02020603050405020304" pitchFamily="18" charset="0"/>
              </a:rPr>
              <a:t>neturėti įsiskolinimų VMI ir Sodrai;</a:t>
            </a:r>
          </a:p>
          <a:p>
            <a:pPr algn="just"/>
            <a:r>
              <a:rPr lang="lt-LT" altLang="lt-LT" sz="2800" dirty="0">
                <a:cs typeface="Times New Roman" panose="02020603050405020304" pitchFamily="18" charset="0"/>
              </a:rPr>
              <a:t>nebūti likviduojamu ir veikti sąžiningai.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7660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B8D8C2B-67EC-43E0-9F31-A38422DB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/>
              <a:t>Tinkamumo sąlygos vietos projektui: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A625471-D473-420F-BAEF-710808047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sz="2600" dirty="0"/>
              <a:t>vietos projekte pateiktas planuojamų mokymų grafikas, mokymų temos, mokymų valandų sk., dalyvių sk.;</a:t>
            </a:r>
          </a:p>
          <a:p>
            <a:r>
              <a:rPr lang="lt-LT" sz="2600" dirty="0"/>
              <a:t>mokymų tematika atitinka įgyvendinamos VPS prioritetų ir priemonių tikslus;</a:t>
            </a:r>
          </a:p>
          <a:p>
            <a:r>
              <a:rPr lang="lt-LT" sz="2600" dirty="0"/>
              <a:t>mokymų renginyje turi dalyvauti ne mažiau kaip 5 dalyviai;</a:t>
            </a:r>
          </a:p>
          <a:p>
            <a:r>
              <a:rPr lang="lt-LT" sz="2600" dirty="0"/>
              <a:t>praktiniame seminare turi dalyvauti ne mažiau kaip 3 dalyviai;</a:t>
            </a:r>
          </a:p>
          <a:p>
            <a:r>
              <a:rPr lang="lt-LT" sz="2600" dirty="0"/>
              <a:t>apie planuojamus mokymus turi būti informuota VVG ir Agentūra, </a:t>
            </a:r>
            <a:r>
              <a:rPr lang="lt-LT" sz="2600" dirty="0" err="1"/>
              <a:t>t.y</a:t>
            </a:r>
            <a:r>
              <a:rPr lang="lt-LT" sz="2600" dirty="0"/>
              <a:t> likus ne mažiau kaip 10 d. d. iki planuojamų mokymų pradžios;</a:t>
            </a:r>
          </a:p>
          <a:p>
            <a:r>
              <a:rPr lang="lt-LT" sz="2600" dirty="0"/>
              <a:t>mokymai turi vykti VVG ir (arba) LR teritorijoje.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5198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6E92FA4-9111-40D9-80B2-094144263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/>
              <a:t>Tinkamumo sąlygos vietos projektui: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79E37F8-D246-4132-A6D9-FD480FA09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lektorių kvalifikacijos ir (arba) kompetencijos, atitinkančios mokymų tematiką, įrodymo dokumentai;</a:t>
            </a:r>
            <a:endParaRPr lang="lt-LT" altLang="lt-LT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lt-LT" altLang="lt-LT" dirty="0">
                <a:solidFill>
                  <a:srgbClr val="FF0000"/>
                </a:solidFill>
                <a:cs typeface="Times New Roman" panose="02020603050405020304" pitchFamily="18" charset="0"/>
              </a:rPr>
              <a:t>bent 3 (trimis) </a:t>
            </a:r>
            <a:r>
              <a:rPr lang="lt-LT" altLang="lt-LT" dirty="0">
                <a:cs typeface="Times New Roman" panose="02020603050405020304" pitchFamily="18" charset="0"/>
              </a:rPr>
              <a:t>skirtingų prekių/paslaugų tiekėjų panašiomis prekėmis ir (arba) teikiančių panašias paslaugas, </a:t>
            </a:r>
            <a:r>
              <a:rPr lang="lt-LT" altLang="lt-LT" dirty="0">
                <a:solidFill>
                  <a:srgbClr val="FF0000"/>
                </a:solidFill>
                <a:cs typeface="Times New Roman" panose="02020603050405020304" pitchFamily="18" charset="0"/>
              </a:rPr>
              <a:t>komerciniais pasiūlymais </a:t>
            </a:r>
            <a:r>
              <a:rPr lang="lt-LT" altLang="lt-LT" dirty="0">
                <a:cs typeface="Times New Roman" panose="02020603050405020304" pitchFamily="18" charset="0"/>
              </a:rPr>
              <a:t>arba jų interneto tinklalapiuose esančiomis kainomis kompiuterio ekrano nuotraukų forma (anglų k. </a:t>
            </a:r>
            <a:r>
              <a:rPr lang="lt-LT" altLang="lt-LT" i="1" dirty="0">
                <a:cs typeface="Times New Roman" panose="02020603050405020304" pitchFamily="18" charset="0"/>
              </a:rPr>
              <a:t>„</a:t>
            </a:r>
            <a:r>
              <a:rPr lang="lt-LT" altLang="lt-LT" i="1" dirty="0" err="1">
                <a:cs typeface="Times New Roman" panose="02020603050405020304" pitchFamily="18" charset="0"/>
              </a:rPr>
              <a:t>Print</a:t>
            </a:r>
            <a:r>
              <a:rPr lang="lt-LT" altLang="lt-LT" i="1" dirty="0">
                <a:cs typeface="Times New Roman" panose="02020603050405020304" pitchFamily="18" charset="0"/>
              </a:rPr>
              <a:t> </a:t>
            </a:r>
            <a:r>
              <a:rPr lang="lt-LT" altLang="lt-LT" i="1" dirty="0" err="1">
                <a:cs typeface="Times New Roman" panose="02020603050405020304" pitchFamily="18" charset="0"/>
              </a:rPr>
              <a:t>Screen</a:t>
            </a:r>
            <a:r>
              <a:rPr lang="lt-LT" altLang="lt-LT" dirty="0">
                <a:cs typeface="Times New Roman" panose="02020603050405020304" pitchFamily="18" charset="0"/>
              </a:rPr>
              <a:t>“);</a:t>
            </a:r>
          </a:p>
          <a:p>
            <a:endParaRPr lang="lt-LT" altLang="lt-LT" b="1" dirty="0">
              <a:cs typeface="Times New Roman" panose="02020603050405020304" pitchFamily="18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0844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4E75613-FAAB-4AA9-A752-F0149618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Atrankos kriterijai (1)</a:t>
            </a: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67E81897-C52D-46C0-82A8-7EDA9A633C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263188"/>
              </p:ext>
            </p:extLst>
          </p:nvPr>
        </p:nvGraphicFramePr>
        <p:xfrm>
          <a:off x="1295402" y="3348927"/>
          <a:ext cx="9466383" cy="2257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7329">
                  <a:extLst>
                    <a:ext uri="{9D8B030D-6E8A-4147-A177-3AD203B41FA5}">
                      <a16:colId xmlns:a16="http://schemas.microsoft.com/office/drawing/2014/main" val="2467901780"/>
                    </a:ext>
                  </a:extLst>
                </a:gridCol>
                <a:gridCol w="4739054">
                  <a:extLst>
                    <a:ext uri="{9D8B030D-6E8A-4147-A177-3AD203B41FA5}">
                      <a16:colId xmlns:a16="http://schemas.microsoft.com/office/drawing/2014/main" val="3688664007"/>
                    </a:ext>
                  </a:extLst>
                </a:gridCol>
              </a:tblGrid>
              <a:tr h="697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</a:rPr>
                        <a:t>1. Mokymų temos susijusios su bendruomeninio/ socialinio verslo kūrimu ir plėtojimu, darbo vietų išlaikymu. </a:t>
                      </a:r>
                      <a:endParaRPr lang="lt-LT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lt-LT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8121264"/>
                  </a:ext>
                </a:extLst>
              </a:tr>
              <a:tr h="1053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</a:rPr>
                        <a:t>2. Mokymus veda lektoriai, ugdomąja ar šviečiamąja veikla, susijusia su numatomo mokomojo renginio turiniu, užsiimantys daugiau kaip 1 metus. </a:t>
                      </a:r>
                      <a:endParaRPr lang="lt-LT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lt-LT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1185637"/>
                  </a:ext>
                </a:extLst>
              </a:tr>
            </a:tbl>
          </a:graphicData>
        </a:graphic>
      </p:graphicFrame>
      <p:graphicFrame>
        <p:nvGraphicFramePr>
          <p:cNvPr id="5" name="Lentelė 4">
            <a:extLst>
              <a:ext uri="{FF2B5EF4-FFF2-40B4-BE49-F238E27FC236}">
                <a16:creationId xmlns:a16="http://schemas.microsoft.com/office/drawing/2014/main" id="{F9D82C1C-B781-4C85-A487-CF3F77A0C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377602"/>
              </p:ext>
            </p:extLst>
          </p:nvPr>
        </p:nvGraphicFramePr>
        <p:xfrm>
          <a:off x="1295402" y="2444263"/>
          <a:ext cx="9519136" cy="703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6694">
                  <a:extLst>
                    <a:ext uri="{9D8B030D-6E8A-4147-A177-3AD203B41FA5}">
                      <a16:colId xmlns:a16="http://schemas.microsoft.com/office/drawing/2014/main" val="3456722396"/>
                    </a:ext>
                  </a:extLst>
                </a:gridCol>
                <a:gridCol w="4832442">
                  <a:extLst>
                    <a:ext uri="{9D8B030D-6E8A-4147-A177-3AD203B41FA5}">
                      <a16:colId xmlns:a16="http://schemas.microsoft.com/office/drawing/2014/main" val="334620956"/>
                    </a:ext>
                  </a:extLst>
                </a:gridCol>
              </a:tblGrid>
              <a:tr h="703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</a:rPr>
                        <a:t>Vietos projektų atrankos kriterijus </a:t>
                      </a:r>
                      <a:endParaRPr lang="lt-LT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</a:rPr>
                        <a:t>Didžiausias galimas surinkti balų skaičius</a:t>
                      </a:r>
                      <a:endParaRPr lang="lt-LT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947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585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mtinė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107</TotalTime>
  <Words>638</Words>
  <Application>Microsoft Office PowerPoint</Application>
  <PresentationFormat>Plačiaekranė</PresentationFormat>
  <Paragraphs>62</Paragraphs>
  <Slides>13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Gamtinė</vt:lpstr>
      <vt:lpstr>Kėdainių rajono vietos veiklos grupės teritorijos vietos plėtros strategija  2015˗2023 m.</vt:lpstr>
      <vt:lpstr>„PowerPoint“ pateiktis</vt:lpstr>
      <vt:lpstr>„PowerPoint“ pateiktis</vt:lpstr>
      <vt:lpstr>„PowerPoint“ pateiktis</vt:lpstr>
      <vt:lpstr>„PowerPoint“ pateiktis</vt:lpstr>
      <vt:lpstr>Tinkamumo sąlygos pareiškėjui: </vt:lpstr>
      <vt:lpstr>Tinkamumo sąlygos vietos projektui:</vt:lpstr>
      <vt:lpstr>Tinkamumo sąlygos vietos projektui:</vt:lpstr>
      <vt:lpstr>Atrankos kriterijai (1)</vt:lpstr>
      <vt:lpstr>Atrankos kriterijai (2)</vt:lpstr>
      <vt:lpstr> Įsipareigojimai</vt:lpstr>
      <vt:lpstr> Tinkamos finansuoti išlaidos 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Ausra</dc:creator>
  <cp:lastModifiedBy>Ausra</cp:lastModifiedBy>
  <cp:revision>12</cp:revision>
  <dcterms:created xsi:type="dcterms:W3CDTF">2018-06-20T10:22:12Z</dcterms:created>
  <dcterms:modified xsi:type="dcterms:W3CDTF">2018-06-21T10:56:28Z</dcterms:modified>
</cp:coreProperties>
</file>